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Raleway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DCCBFFE-7F98-486F-B552-EB94D6D50D9E}">
  <a:tblStyle styleId="{7DCCBFFE-7F98-486F-B552-EB94D6D50D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4.xml"/><Relationship Id="rId41" Type="http://schemas.openxmlformats.org/officeDocument/2006/relationships/font" Target="fonts/Lato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aleway-bold.fntdata"/><Relationship Id="rId12" Type="http://schemas.openxmlformats.org/officeDocument/2006/relationships/slide" Target="slides/slide6.xml"/><Relationship Id="rId34" Type="http://schemas.openxmlformats.org/officeDocument/2006/relationships/font" Target="fonts/Raleway-regular.fntdata"/><Relationship Id="rId15" Type="http://schemas.openxmlformats.org/officeDocument/2006/relationships/slide" Target="slides/slide9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8.xml"/><Relationship Id="rId36" Type="http://schemas.openxmlformats.org/officeDocument/2006/relationships/font" Target="fonts/Raleway-italic.fntdata"/><Relationship Id="rId17" Type="http://schemas.openxmlformats.org/officeDocument/2006/relationships/slide" Target="slides/slide11.xml"/><Relationship Id="rId39" Type="http://schemas.openxmlformats.org/officeDocument/2006/relationships/font" Target="fonts/Lato-bold.fntdata"/><Relationship Id="rId16" Type="http://schemas.openxmlformats.org/officeDocument/2006/relationships/slide" Target="slides/slide10.xml"/><Relationship Id="rId38" Type="http://schemas.openxmlformats.org/officeDocument/2006/relationships/font" Target="fonts/Lato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2fc3f9dbb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2fc3f9dbb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2fc3f9dbbe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2fc3f9dbbe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2fc3f9dbb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2fc3f9dbb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2fc3f9dbbe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2fc3f9dbb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2fc3f9dbbe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2fc3f9dbbe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2fc3f9dbb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2fc3f9dbb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2fc3f9dbbe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2fc3f9dbbe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2fc3f9dbb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2fc3f9dbb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3360a5474d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3360a5474d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2fc3f9dbb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2fc3f9dbb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2fc3f9dbbe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2fc3f9dbbe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2fc3f9dbbe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2fc3f9dbbe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2fc3f9dbbe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2fc3f9dbbe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2fc3f9dbbe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2fc3f9dbbe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2fc3f9dbbe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2fc3f9dbbe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2fc3f9dbbe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2fc3f9dbbe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2fc3f9dbb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2fc3f9dbb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2fc3f9dbb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2fc3f9dbb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2fc3f9dbb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2fc3f9dbb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2fc3f9dbb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2fc3f9dbb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2fc3f9dbbe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2fc3f9dbbe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2fc3f9db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2fc3f9db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fc3f9dbb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fc3f9dbb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2fc3f9dbb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2fc3f9dbb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fc3f9dbb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2fc3f9dbb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2fc3f9dbbe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2fc3f9dbbe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jpg"/><Relationship Id="rId6" Type="http://schemas.openxmlformats.org/officeDocument/2006/relationships/image" Target="../media/image8.jpg"/><Relationship Id="rId7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jpg"/><Relationship Id="rId7" Type="http://schemas.openxmlformats.org/officeDocument/2006/relationships/image" Target="../media/image1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J1wXm8731dzbph-edKuPum1kB9tjG3V5/view" TargetMode="External"/><Relationship Id="rId4" Type="http://schemas.openxmlformats.org/officeDocument/2006/relationships/image" Target="../media/image1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rive.google.com/file/d/1CBEe_syxPmZYQSXhI0qMliRiGK8T4ciQ/view" TargetMode="External"/><Relationship Id="rId4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drive.google.com/file/d/1mHQ6GVU8-L74goXzzY-9dwZ35mDA_Uqm/view" TargetMode="External"/><Relationship Id="rId4" Type="http://schemas.openxmlformats.org/officeDocument/2006/relationships/image" Target="../media/image18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drive.google.com/file/d/1eUGdyCivatDxBTZ9LlhOTowOjUTVh2YB/view" TargetMode="External"/><Relationship Id="rId4" Type="http://schemas.openxmlformats.org/officeDocument/2006/relationships/image" Target="../media/image2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657938" y="23020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Integrated </a:t>
            </a:r>
            <a:r>
              <a:rPr lang="en-GB"/>
              <a:t>Emergency</a:t>
            </a:r>
            <a:r>
              <a:rPr lang="en-GB"/>
              <a:t> Response Drone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4538" y="480800"/>
            <a:ext cx="3714926" cy="12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727650" y="568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Hardware</a:t>
            </a:r>
            <a:endParaRPr sz="3040"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9688" y="665150"/>
            <a:ext cx="1951275" cy="194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0800" y="972175"/>
            <a:ext cx="1366875" cy="133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7087" y="2992075"/>
            <a:ext cx="1996499" cy="199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9425" y="1227875"/>
            <a:ext cx="3839350" cy="383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87050" y="2455950"/>
            <a:ext cx="2104551" cy="2206534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 txBox="1"/>
          <p:nvPr/>
        </p:nvSpPr>
        <p:spPr>
          <a:xfrm>
            <a:off x="1454350" y="4662475"/>
            <a:ext cx="16095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550 mm Frame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4430588" y="2610575"/>
            <a:ext cx="16095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EMAX 2213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2"/>
          <p:cNvSpPr txBox="1"/>
          <p:nvPr/>
        </p:nvSpPr>
        <p:spPr>
          <a:xfrm>
            <a:off x="6829475" y="2455950"/>
            <a:ext cx="16095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10 45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7037225" y="4633075"/>
            <a:ext cx="1804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M8N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3735325" y="4633075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Pixhawk 6c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475" y="1250575"/>
            <a:ext cx="2795850" cy="233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3975" y="2867775"/>
            <a:ext cx="1859325" cy="1854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9475" y="3208050"/>
            <a:ext cx="1859325" cy="185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44575" y="2571750"/>
            <a:ext cx="2284275" cy="228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6526" y="764525"/>
            <a:ext cx="1921100" cy="192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/>
        </p:nvSpPr>
        <p:spPr>
          <a:xfrm>
            <a:off x="837475" y="478475"/>
            <a:ext cx="30000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4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Hardware</a:t>
            </a:r>
            <a:endParaRPr b="1" sz="304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367350" y="2958075"/>
            <a:ext cx="16095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5200 mAh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23"/>
          <p:cNvSpPr txBox="1"/>
          <p:nvPr/>
        </p:nvSpPr>
        <p:spPr>
          <a:xfrm>
            <a:off x="1649638" y="4817400"/>
            <a:ext cx="16095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Telemetry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6088113" y="2408700"/>
            <a:ext cx="16095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ESC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23"/>
          <p:cNvSpPr txBox="1"/>
          <p:nvPr/>
        </p:nvSpPr>
        <p:spPr>
          <a:xfrm>
            <a:off x="4739863" y="4722350"/>
            <a:ext cx="16095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Transmitter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6209325" y="466355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Receiver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>
            <a:off x="651550" y="524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Weight Calculations</a:t>
            </a:r>
            <a:endParaRPr sz="3040"/>
          </a:p>
        </p:txBody>
      </p:sp>
      <p:graphicFrame>
        <p:nvGraphicFramePr>
          <p:cNvPr id="173" name="Google Shape;173;p24"/>
          <p:cNvGraphicFramePr/>
          <p:nvPr/>
        </p:nvGraphicFramePr>
        <p:xfrm>
          <a:off x="651550" y="1510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{7DCCBFFE-7F98-486F-B552-EB94D6D50D9E}</a:tableStyleId>
              </a:tblPr>
              <a:tblGrid>
                <a:gridCol w="3918550"/>
                <a:gridCol w="3918550"/>
              </a:tblGrid>
              <a:tr h="746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800"/>
                        <a:t>Component</a:t>
                      </a:r>
                      <a:endParaRPr b="1"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800"/>
                        <a:t>Weight (grams)</a:t>
                      </a:r>
                      <a:endParaRPr b="1" sz="1800"/>
                    </a:p>
                  </a:txBody>
                  <a:tcPr marT="91425" marB="91425" marR="91425" marL="91425"/>
                </a:tc>
              </a:tr>
              <a:tr h="646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Drone (without battery)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1300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2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Battery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400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2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Total Thrust at 50%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2580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2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Payload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880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/>
          <p:nvPr>
            <p:ph type="title"/>
          </p:nvPr>
        </p:nvSpPr>
        <p:spPr>
          <a:xfrm>
            <a:off x="727800" y="5683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Endurance &amp; Range</a:t>
            </a:r>
            <a:endParaRPr sz="3040"/>
          </a:p>
        </p:txBody>
      </p:sp>
      <p:sp>
        <p:nvSpPr>
          <p:cNvPr id="179" name="Google Shape;179;p25"/>
          <p:cNvSpPr txBox="1"/>
          <p:nvPr/>
        </p:nvSpPr>
        <p:spPr>
          <a:xfrm>
            <a:off x="727800" y="1733350"/>
            <a:ext cx="6263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❏"/>
            </a:pPr>
            <a:r>
              <a:rPr lang="en-GB" sz="2000">
                <a:solidFill>
                  <a:schemeClr val="dk2"/>
                </a:solidFill>
              </a:rPr>
              <a:t>Total Power Consumption - 330 W</a:t>
            </a:r>
            <a:endParaRPr sz="20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❏"/>
            </a:pPr>
            <a:r>
              <a:rPr lang="en-GB" sz="2000">
                <a:solidFill>
                  <a:schemeClr val="dk2"/>
                </a:solidFill>
              </a:rPr>
              <a:t>Battery provides - 57.2 W</a:t>
            </a:r>
            <a:endParaRPr sz="20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❏"/>
            </a:pPr>
            <a:r>
              <a:rPr lang="en-GB" sz="2000">
                <a:solidFill>
                  <a:schemeClr val="dk2"/>
                </a:solidFill>
              </a:rPr>
              <a:t>At 75% - 42.9 W</a:t>
            </a:r>
            <a:endParaRPr sz="20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❏"/>
            </a:pPr>
            <a:r>
              <a:rPr lang="en-GB" sz="2000">
                <a:solidFill>
                  <a:schemeClr val="dk2"/>
                </a:solidFill>
              </a:rPr>
              <a:t>Endurance - 8 minutes</a:t>
            </a:r>
            <a:br>
              <a:rPr lang="en-GB" sz="2000">
                <a:solidFill>
                  <a:schemeClr val="dk2"/>
                </a:solidFill>
              </a:rPr>
            </a:b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❏"/>
            </a:pPr>
            <a:r>
              <a:rPr lang="en-GB" sz="2000">
                <a:solidFill>
                  <a:schemeClr val="dk2"/>
                </a:solidFill>
              </a:rPr>
              <a:t>Half Range - 2 KM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/>
        </p:nvSpPr>
        <p:spPr>
          <a:xfrm>
            <a:off x="902550" y="489350"/>
            <a:ext cx="4373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1A1A1A"/>
                </a:solidFill>
              </a:rPr>
              <a:t>Assembly of Drone</a:t>
            </a:r>
            <a:endParaRPr sz="3000"/>
          </a:p>
        </p:txBody>
      </p:sp>
      <p:sp>
        <p:nvSpPr>
          <p:cNvPr id="185" name="Google Shape;185;p26"/>
          <p:cNvSpPr txBox="1"/>
          <p:nvPr/>
        </p:nvSpPr>
        <p:spPr>
          <a:xfrm>
            <a:off x="902550" y="1441675"/>
            <a:ext cx="43737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Lato"/>
              <a:buChar char="❏"/>
            </a:pPr>
            <a:r>
              <a:rPr lang="en-GB" sz="13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Assemble the Frame</a:t>
            </a:r>
            <a:endParaRPr sz="13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Char char="❏"/>
            </a:pPr>
            <a:r>
              <a:rPr lang="en-GB" sz="1300">
                <a:solidFill>
                  <a:srgbClr val="1A1A1A"/>
                </a:solidFill>
              </a:rPr>
              <a:t>Mount  Power Distribution Board</a:t>
            </a:r>
            <a:endParaRPr sz="1300">
              <a:solidFill>
                <a:srgbClr val="1A1A1A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Char char="❏"/>
            </a:pPr>
            <a:r>
              <a:rPr lang="en-GB" sz="1300">
                <a:solidFill>
                  <a:srgbClr val="1A1A1A"/>
                </a:solidFill>
              </a:rPr>
              <a:t>Install Motors</a:t>
            </a:r>
            <a:endParaRPr sz="1300">
              <a:solidFill>
                <a:srgbClr val="1A1A1A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Char char="❏"/>
            </a:pPr>
            <a:r>
              <a:rPr lang="en-GB" sz="1300">
                <a:solidFill>
                  <a:srgbClr val="1A1A1A"/>
                </a:solidFill>
              </a:rPr>
              <a:t>Attach Electronic Speed Controllers (ESCs)</a:t>
            </a:r>
            <a:endParaRPr sz="1300">
              <a:solidFill>
                <a:srgbClr val="1A1A1A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Char char="❏"/>
            </a:pPr>
            <a:r>
              <a:rPr lang="en-GB" sz="1300">
                <a:solidFill>
                  <a:srgbClr val="1A1A1A"/>
                </a:solidFill>
              </a:rPr>
              <a:t>Mount the flight controller &amp; GPS</a:t>
            </a:r>
            <a:endParaRPr sz="1300">
              <a:solidFill>
                <a:srgbClr val="1A1A1A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Char char="❏"/>
            </a:pPr>
            <a:r>
              <a:rPr lang="en-GB" sz="1300">
                <a:solidFill>
                  <a:srgbClr val="1A1A1A"/>
                </a:solidFill>
              </a:rPr>
              <a:t>Wire the Flight Controller:</a:t>
            </a:r>
            <a:endParaRPr sz="1300">
              <a:solidFill>
                <a:srgbClr val="1A1A1A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Char char="❏"/>
            </a:pPr>
            <a:r>
              <a:rPr lang="en-GB" sz="1300">
                <a:solidFill>
                  <a:srgbClr val="1A1A1A"/>
                </a:solidFill>
              </a:rPr>
              <a:t>Install Propellers:</a:t>
            </a:r>
            <a:endParaRPr sz="1300">
              <a:solidFill>
                <a:srgbClr val="1A1A1A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Char char="❏"/>
            </a:pPr>
            <a:r>
              <a:rPr lang="en-GB" sz="1300">
                <a:solidFill>
                  <a:srgbClr val="1A1A1A"/>
                </a:solidFill>
              </a:rPr>
              <a:t>Attach Battery and Other Accessories</a:t>
            </a:r>
            <a:endParaRPr sz="1300">
              <a:solidFill>
                <a:srgbClr val="1A1A1A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Char char="❏"/>
            </a:pPr>
            <a:r>
              <a:rPr lang="en-GB" sz="1300">
                <a:solidFill>
                  <a:srgbClr val="1A1A1A"/>
                </a:solidFill>
              </a:rPr>
              <a:t>Check Connections and Calibrate</a:t>
            </a:r>
            <a:endParaRPr sz="13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1218625" y="56724"/>
            <a:ext cx="6706749" cy="5030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/>
          <p:nvPr>
            <p:ph type="title"/>
          </p:nvPr>
        </p:nvSpPr>
        <p:spPr>
          <a:xfrm>
            <a:off x="727650" y="590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Calibration of Drone</a:t>
            </a:r>
            <a:endParaRPr sz="3000"/>
          </a:p>
        </p:txBody>
      </p:sp>
      <p:sp>
        <p:nvSpPr>
          <p:cNvPr id="196" name="Google Shape;196;p28"/>
          <p:cNvSpPr txBox="1"/>
          <p:nvPr/>
        </p:nvSpPr>
        <p:spPr>
          <a:xfrm>
            <a:off x="782950" y="1935600"/>
            <a:ext cx="5069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1A1A1A"/>
              </a:buClr>
              <a:buSzPts val="1800"/>
              <a:buFont typeface="Lato"/>
              <a:buChar char="❏"/>
            </a:pPr>
            <a:r>
              <a:rPr lang="en-GB" sz="18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Calibrating the Accelerometer</a:t>
            </a:r>
            <a:endParaRPr sz="18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Char char="❏"/>
            </a:pPr>
            <a:r>
              <a:rPr lang="en-GB" sz="1800">
                <a:solidFill>
                  <a:srgbClr val="1A1A1A"/>
                </a:solidFill>
              </a:rPr>
              <a:t>Calibrating the Compass</a:t>
            </a:r>
            <a:endParaRPr sz="1800">
              <a:solidFill>
                <a:srgbClr val="1A1A1A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Char char="❏"/>
            </a:pPr>
            <a:r>
              <a:rPr lang="en-GB" sz="18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Calibrating the </a:t>
            </a:r>
            <a:r>
              <a:rPr lang="en-GB" sz="1800">
                <a:solidFill>
                  <a:srgbClr val="1A1A1A"/>
                </a:solidFill>
              </a:rPr>
              <a:t>ESC.</a:t>
            </a:r>
            <a:endParaRPr sz="1800">
              <a:solidFill>
                <a:srgbClr val="1A1A1A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Font typeface="Lato"/>
              <a:buChar char="❏"/>
            </a:pPr>
            <a:r>
              <a:rPr lang="en-GB" sz="18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Calibrating the Radio (RC Controller)</a:t>
            </a:r>
            <a:endParaRPr sz="18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727800" y="5683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Working Video</a:t>
            </a:r>
            <a:endParaRPr sz="3040"/>
          </a:p>
        </p:txBody>
      </p:sp>
      <p:pic>
        <p:nvPicPr>
          <p:cNvPr id="202" name="Google Shape;202;p29" title="IMG_784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1850" y="1332050"/>
            <a:ext cx="6640310" cy="373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>
            <p:ph type="title"/>
          </p:nvPr>
        </p:nvSpPr>
        <p:spPr>
          <a:xfrm>
            <a:off x="727800" y="5792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Working Video</a:t>
            </a:r>
            <a:endParaRPr/>
          </a:p>
        </p:txBody>
      </p:sp>
      <p:pic>
        <p:nvPicPr>
          <p:cNvPr id="208" name="Google Shape;208;p30" title="WhatsApp Video 2025-02-06 at 23.02.04_c667fd1b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1438" y="1260675"/>
            <a:ext cx="5061125" cy="37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 txBox="1"/>
          <p:nvPr>
            <p:ph type="title"/>
          </p:nvPr>
        </p:nvSpPr>
        <p:spPr>
          <a:xfrm>
            <a:off x="727800" y="5357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Payload Release Mechanism</a:t>
            </a:r>
            <a:endParaRPr sz="3040"/>
          </a:p>
        </p:txBody>
      </p:sp>
      <p:sp>
        <p:nvSpPr>
          <p:cNvPr id="214" name="Google Shape;214;p31"/>
          <p:cNvSpPr txBox="1"/>
          <p:nvPr/>
        </p:nvSpPr>
        <p:spPr>
          <a:xfrm>
            <a:off x="673425" y="1744225"/>
            <a:ext cx="3830700" cy="30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-GB" sz="1600"/>
              <a:t>The </a:t>
            </a:r>
            <a:r>
              <a:rPr b="1" lang="en-GB" sz="1600"/>
              <a:t>payload release mechanism</a:t>
            </a:r>
            <a:r>
              <a:rPr lang="en-GB" sz="1600"/>
              <a:t> in this project uses an </a:t>
            </a:r>
            <a:r>
              <a:rPr b="1" lang="en-GB" sz="1600"/>
              <a:t>MG995 servo motor</a:t>
            </a:r>
            <a:r>
              <a:rPr lang="en-GB" sz="1600"/>
              <a:t> for precise and reliable delivery of relief materials. </a:t>
            </a:r>
            <a:endParaRPr sz="1600"/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-GB" sz="1600"/>
              <a:t>The servo is mounted on the drone’s payload bay, where it controls a latch system to securely hold and release supplies. </a:t>
            </a:r>
            <a:endParaRPr sz="16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5" name="Google Shape;21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6799" y="1744225"/>
            <a:ext cx="3941801" cy="221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7800" y="5792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Group Members</a:t>
            </a:r>
            <a:endParaRPr sz="3040"/>
          </a:p>
        </p:txBody>
      </p:sp>
      <p:graphicFrame>
        <p:nvGraphicFramePr>
          <p:cNvPr id="93" name="Google Shape;93;p14"/>
          <p:cNvGraphicFramePr/>
          <p:nvPr/>
        </p:nvGraphicFramePr>
        <p:xfrm>
          <a:off x="686075" y="1793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{7DCCBFFE-7F98-486F-B552-EB94D6D50D9E}</a:tableStyleId>
              </a:tblPr>
              <a:tblGrid>
                <a:gridCol w="3885925"/>
                <a:gridCol w="3885925"/>
              </a:tblGrid>
              <a:tr h="552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/>
                        <a:t>Name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/>
                        <a:t>PRN</a:t>
                      </a:r>
                      <a:endParaRPr b="1" sz="1600"/>
                    </a:p>
                  </a:txBody>
                  <a:tcPr marT="91425" marB="91425" marR="91425" marL="91425"/>
                </a:tc>
              </a:tr>
              <a:tr h="552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/>
                        <a:t>Adarsh Halake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/>
                        <a:t>240840143001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552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/>
                        <a:t>Ishwari Helgand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/>
                        <a:t>240840143004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552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/>
                        <a:t>Raj Kamal Patnaik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/>
                        <a:t>240840143007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552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/>
                        <a:t>Vyankatesh Salunkhe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/>
                        <a:t>240840143008</a:t>
                      </a:r>
                      <a:endParaRPr sz="16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/>
          <p:nvPr>
            <p:ph type="title"/>
          </p:nvPr>
        </p:nvSpPr>
        <p:spPr>
          <a:xfrm>
            <a:off x="727800" y="5357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Payload Release Mechanism Working</a:t>
            </a:r>
            <a:endParaRPr sz="3040"/>
          </a:p>
        </p:txBody>
      </p:sp>
      <p:pic>
        <p:nvPicPr>
          <p:cNvPr id="221" name="Google Shape;221;p32" title="IMG_232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2838" y="1375700"/>
            <a:ext cx="6698314" cy="376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/>
          <p:nvPr>
            <p:ph type="title"/>
          </p:nvPr>
        </p:nvSpPr>
        <p:spPr>
          <a:xfrm>
            <a:off x="727800" y="5792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LiDAR</a:t>
            </a:r>
            <a:endParaRPr sz="3040"/>
          </a:p>
        </p:txBody>
      </p:sp>
      <p:pic>
        <p:nvPicPr>
          <p:cNvPr id="227" name="Google Shape;22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4225" y="1372500"/>
            <a:ext cx="3161024" cy="210734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727800" y="1655225"/>
            <a:ext cx="57852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b="1" lang="en-GB" sz="1600"/>
              <a:t>RPLIDAR A2M12</a:t>
            </a:r>
            <a:r>
              <a:rPr lang="en-GB" sz="1600"/>
              <a:t> is a 2D laser scanner used for precise distance measurement and mapping, ideal for drone-based applications.</a:t>
            </a:r>
            <a:endParaRPr sz="16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-GB" sz="1600"/>
              <a:t>It offers a </a:t>
            </a:r>
            <a:r>
              <a:rPr b="1" lang="en-GB" sz="1600"/>
              <a:t>360-degree panoramic scan</a:t>
            </a:r>
            <a:r>
              <a:rPr lang="en-GB" sz="1600"/>
              <a:t> with a range up to 30 meters and can perform up to 16,000 samples per second.</a:t>
            </a:r>
            <a:endParaRPr sz="1600"/>
          </a:p>
          <a:p>
            <a:pPr indent="0" lvl="0" marL="127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/>
        </p:nvSpPr>
        <p:spPr>
          <a:xfrm>
            <a:off x="685100" y="1587625"/>
            <a:ext cx="80709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b="1" lang="en-GB" sz="1600"/>
              <a:t>High accuracy</a:t>
            </a:r>
            <a:r>
              <a:rPr lang="en-GB" sz="1600"/>
              <a:t> (±15 mm) and adjustable rotation speeds (5-20 Hz) make it suitable for detailed survey and structural health monitoring.</a:t>
            </a:r>
            <a:endParaRPr sz="16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-GB" sz="1600"/>
              <a:t>Its </a:t>
            </a:r>
            <a:r>
              <a:rPr b="1" lang="en-GB" sz="1600"/>
              <a:t>lightweight design</a:t>
            </a:r>
            <a:r>
              <a:rPr lang="en-GB" sz="1600"/>
              <a:t> ensures minimal impact on drone flight, and it integrates easily with flight controllers for real-time data acquisition.</a:t>
            </a:r>
            <a:endParaRPr sz="16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b="1" lang="en-GB" sz="1600"/>
              <a:t>Robo Studio</a:t>
            </a:r>
            <a:r>
              <a:rPr lang="en-GB" sz="1600"/>
              <a:t> platform is used for processing and analyzing the data collected by the RPLIDAR, enhancing the efficiency of survey and mapping tasks.</a:t>
            </a:r>
            <a:endParaRPr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5"/>
          <p:cNvSpPr txBox="1"/>
          <p:nvPr>
            <p:ph type="title"/>
          </p:nvPr>
        </p:nvSpPr>
        <p:spPr>
          <a:xfrm>
            <a:off x="729450" y="568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LiDAR Working</a:t>
            </a:r>
            <a:endParaRPr sz="3040"/>
          </a:p>
        </p:txBody>
      </p:sp>
      <p:pic>
        <p:nvPicPr>
          <p:cNvPr id="239" name="Google Shape;239;p35" title="IMG_2323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5587" y="1354150"/>
            <a:ext cx="5696428" cy="3582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type="title"/>
          </p:nvPr>
        </p:nvSpPr>
        <p:spPr>
          <a:xfrm>
            <a:off x="727650" y="568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LiDAR Output</a:t>
            </a:r>
            <a:endParaRPr/>
          </a:p>
        </p:txBody>
      </p:sp>
      <p:pic>
        <p:nvPicPr>
          <p:cNvPr id="245" name="Google Shape;24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850" y="1288550"/>
            <a:ext cx="6640310" cy="373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>
            <p:ph type="title"/>
          </p:nvPr>
        </p:nvSpPr>
        <p:spPr>
          <a:xfrm>
            <a:off x="727650" y="513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Future Scope</a:t>
            </a:r>
            <a:endParaRPr sz="3040"/>
          </a:p>
        </p:txBody>
      </p:sp>
      <p:sp>
        <p:nvSpPr>
          <p:cNvPr id="251" name="Google Shape;251;p37"/>
          <p:cNvSpPr txBox="1"/>
          <p:nvPr>
            <p:ph idx="1" type="body"/>
          </p:nvPr>
        </p:nvSpPr>
        <p:spPr>
          <a:xfrm>
            <a:off x="727650" y="1963150"/>
            <a:ext cx="7688700" cy="22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❏"/>
            </a:pPr>
            <a:r>
              <a:rPr b="1"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Autonomous Path Planning:</a:t>
            </a: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AI-based route optimization, real-time weather adaptation, and energy-efficient flight.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❏"/>
            </a:pPr>
            <a:r>
              <a:rPr b="1"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Smart Payload Delivery:</a:t>
            </a: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AI-powered drop system, parachute-assisted delivery, and optimized weight balancing.</a:t>
            </a:r>
            <a:endParaRPr sz="2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8"/>
          <p:cNvSpPr txBox="1"/>
          <p:nvPr>
            <p:ph type="title"/>
          </p:nvPr>
        </p:nvSpPr>
        <p:spPr>
          <a:xfrm>
            <a:off x="727650" y="524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Conclusion</a:t>
            </a:r>
            <a:endParaRPr sz="3040"/>
          </a:p>
        </p:txBody>
      </p:sp>
      <p:sp>
        <p:nvSpPr>
          <p:cNvPr id="257" name="Google Shape;257;p38"/>
          <p:cNvSpPr txBox="1"/>
          <p:nvPr>
            <p:ph idx="1" type="body"/>
          </p:nvPr>
        </p:nvSpPr>
        <p:spPr>
          <a:xfrm>
            <a:off x="727650" y="1578650"/>
            <a:ext cx="7688700" cy="29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723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26"/>
              <a:buFont typeface="Arial"/>
              <a:buChar char="❏"/>
            </a:pPr>
            <a:r>
              <a:rPr lang="en-GB" sz="20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hexacopter drone enables efficient and rapid disaster response in flood-hit areas.</a:t>
            </a:r>
            <a:endParaRPr sz="20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723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26"/>
              <a:buFont typeface="Arial"/>
              <a:buChar char="❏"/>
            </a:pPr>
            <a:r>
              <a:rPr lang="en-GB" sz="20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project demonstrates the potential of UAVs in humanitarian aid, reducing reliance on traditional, slower, and riskier relief methods.</a:t>
            </a:r>
            <a:endParaRPr sz="20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7800" y="5900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Content</a:t>
            </a:r>
            <a:endParaRPr sz="3040"/>
          </a:p>
        </p:txBody>
      </p:sp>
      <p:sp>
        <p:nvSpPr>
          <p:cNvPr id="99" name="Google Shape;99;p15"/>
          <p:cNvSpPr txBox="1"/>
          <p:nvPr/>
        </p:nvSpPr>
        <p:spPr>
          <a:xfrm>
            <a:off x="904725" y="1515875"/>
            <a:ext cx="62634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❏"/>
            </a:pPr>
            <a:r>
              <a:rPr lang="en-GB" sz="2000">
                <a:solidFill>
                  <a:schemeClr val="dk2"/>
                </a:solidFill>
              </a:rPr>
              <a:t>Introduction</a:t>
            </a:r>
            <a:endParaRPr sz="20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❏"/>
            </a:pPr>
            <a:r>
              <a:rPr lang="en-GB" sz="2000">
                <a:solidFill>
                  <a:schemeClr val="dk2"/>
                </a:solidFill>
              </a:rPr>
              <a:t>Problem Statement</a:t>
            </a:r>
            <a:endParaRPr sz="20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❏"/>
            </a:pPr>
            <a:r>
              <a:rPr lang="en-GB" sz="2000">
                <a:solidFill>
                  <a:schemeClr val="dk2"/>
                </a:solidFill>
              </a:rPr>
              <a:t>Design &amp; Assembly</a:t>
            </a:r>
            <a:endParaRPr sz="20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❏"/>
            </a:pPr>
            <a:r>
              <a:rPr lang="en-GB" sz="2000">
                <a:solidFill>
                  <a:schemeClr val="dk2"/>
                </a:solidFill>
              </a:rPr>
              <a:t>Calculations</a:t>
            </a:r>
            <a:endParaRPr sz="20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❏"/>
            </a:pPr>
            <a:r>
              <a:rPr lang="en-GB" sz="2000">
                <a:solidFill>
                  <a:schemeClr val="dk2"/>
                </a:solidFill>
              </a:rPr>
              <a:t>Working</a:t>
            </a:r>
            <a:endParaRPr sz="20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❏"/>
            </a:pPr>
            <a:r>
              <a:rPr lang="en-GB" sz="2000">
                <a:solidFill>
                  <a:schemeClr val="dk2"/>
                </a:solidFill>
              </a:rPr>
              <a:t>Conclusion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6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 txBox="1"/>
          <p:nvPr>
            <p:ph type="title"/>
          </p:nvPr>
        </p:nvSpPr>
        <p:spPr>
          <a:xfrm>
            <a:off x="727800" y="5357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Introduction</a:t>
            </a:r>
            <a:endParaRPr sz="3040"/>
          </a:p>
        </p:txBody>
      </p:sp>
      <p:sp>
        <p:nvSpPr>
          <p:cNvPr id="106" name="Google Shape;106;p16"/>
          <p:cNvSpPr txBox="1"/>
          <p:nvPr/>
        </p:nvSpPr>
        <p:spPr>
          <a:xfrm>
            <a:off x="727800" y="1826875"/>
            <a:ext cx="7190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b="1" lang="en-GB" sz="1800"/>
              <a:t>Floods often disrupt transportation and make it difficult to deliver essential supplies to affected areas. </a:t>
            </a:r>
            <a:endParaRPr b="1" sz="18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b="1" lang="en-GB" sz="1800"/>
              <a:t>With advancements in Unmanned Aerial Vehicles (UAVs), drones have emerged as a promising solution for rapid and efficient disaster response. </a:t>
            </a:r>
            <a:endParaRPr b="1"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27650" y="18505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❏"/>
            </a:pP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Floods cause severe disruptions, making it difficult for relief teams to reach affected areas.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❏"/>
            </a:pP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Traditional relief methods (boats, helicopters) are slow, expensive, and risky.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12" name="Google Shape;112;p17"/>
          <p:cNvSpPr txBox="1"/>
          <p:nvPr>
            <p:ph type="title"/>
          </p:nvPr>
        </p:nvSpPr>
        <p:spPr>
          <a:xfrm>
            <a:off x="727650" y="6009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Problem Statement</a:t>
            </a:r>
            <a:endParaRPr sz="3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7650" y="546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Solution</a:t>
            </a:r>
            <a:endParaRPr sz="3000"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727650" y="18070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❏"/>
            </a:pP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b="1"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hexacopter drone</a:t>
            </a: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capable of </a:t>
            </a:r>
            <a:r>
              <a:rPr b="1"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delivering relief materials</a:t>
            </a: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stranded victims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727650" y="524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Objectives</a:t>
            </a:r>
            <a:endParaRPr sz="3040"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598950" y="1796150"/>
            <a:ext cx="7688700" cy="15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❏"/>
            </a:pP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 an </a:t>
            </a:r>
            <a:r>
              <a:rPr b="1"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hexacopter drone</a:t>
            </a: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delivering payloads.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❏"/>
            </a:pP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Enable </a:t>
            </a:r>
            <a:r>
              <a:rPr b="1"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precise payload drop</a:t>
            </a: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at predefined GPS coordinates.</a:t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727650" y="524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Design</a:t>
            </a:r>
            <a:endParaRPr sz="3040"/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3850" y="524825"/>
            <a:ext cx="2596300" cy="451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727650" y="6009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40"/>
              <a:t>Mission</a:t>
            </a:r>
            <a:endParaRPr sz="3040"/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50" y="1467975"/>
            <a:ext cx="5309700" cy="3618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 txBox="1"/>
          <p:nvPr/>
        </p:nvSpPr>
        <p:spPr>
          <a:xfrm>
            <a:off x="6385325" y="2440175"/>
            <a:ext cx="2443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❏"/>
            </a:pPr>
            <a:r>
              <a:rPr lang="en-GB" sz="1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Area - 550 Acre</a:t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❏"/>
            </a:pPr>
            <a:r>
              <a:rPr lang="en-GB" sz="1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Total Distance - 13.37 KM</a:t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